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7" r:id="rId3"/>
    <p:sldId id="271" r:id="rId4"/>
    <p:sldId id="261" r:id="rId5"/>
    <p:sldId id="273" r:id="rId6"/>
    <p:sldId id="259" r:id="rId7"/>
    <p:sldId id="267" r:id="rId8"/>
    <p:sldId id="266" r:id="rId9"/>
    <p:sldId id="274" r:id="rId10"/>
    <p:sldId id="263" r:id="rId11"/>
    <p:sldId id="264" r:id="rId12"/>
    <p:sldId id="276" r:id="rId13"/>
    <p:sldId id="268" r:id="rId14"/>
    <p:sldId id="265" r:id="rId15"/>
    <p:sldId id="269" r:id="rId16"/>
    <p:sldId id="262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447" autoAdjust="0"/>
  </p:normalViewPr>
  <p:slideViewPr>
    <p:cSldViewPr snapToGrid="0" snapToObjects="1">
      <p:cViewPr varScale="1">
        <p:scale>
          <a:sx n="112" d="100"/>
          <a:sy n="112" d="100"/>
        </p:scale>
        <p:origin x="-15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73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2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7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5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0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4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3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4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6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8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97DA-C4DE-2C4C-99BA-9F0C67BFA09D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5956A-E6D3-3042-B3CD-04BA5A52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for Mobile App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Billy Cox</a:t>
            </a:r>
          </a:p>
          <a:p>
            <a:r>
              <a:rPr lang="en-US" dirty="0" err="1"/>
              <a:t>b</a:t>
            </a:r>
            <a:r>
              <a:rPr lang="en-US" dirty="0" err="1" smtClean="0"/>
              <a:t>illy.cox@zsquared.net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0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Xamarin</a:t>
            </a:r>
            <a:r>
              <a:rPr lang="en-US" dirty="0" smtClean="0"/>
              <a:t> actually worked</a:t>
            </a:r>
            <a:r>
              <a:rPr lang="en-US" dirty="0" smtClean="0"/>
              <a:t>! End to end.</a:t>
            </a:r>
          </a:p>
          <a:p>
            <a:r>
              <a:rPr lang="en-US" dirty="0" smtClean="0"/>
              <a:t>C# libraries just worked</a:t>
            </a:r>
            <a:endParaRPr lang="en-US" dirty="0" smtClean="0"/>
          </a:p>
          <a:p>
            <a:r>
              <a:rPr lang="en-US" dirty="0" smtClean="0"/>
              <a:t>Nearly all </a:t>
            </a:r>
            <a:r>
              <a:rPr lang="en-US" dirty="0" err="1" smtClean="0"/>
              <a:t>ObjC</a:t>
            </a:r>
            <a:r>
              <a:rPr lang="en-US" dirty="0" smtClean="0"/>
              <a:t> calls supported in </a:t>
            </a:r>
            <a:r>
              <a:rPr lang="en-US" dirty="0" err="1" smtClean="0"/>
              <a:t>Xamarin</a:t>
            </a:r>
            <a:r>
              <a:rPr lang="en-US" dirty="0" smtClean="0"/>
              <a:t> (far better than Swift)</a:t>
            </a:r>
          </a:p>
          <a:p>
            <a:r>
              <a:rPr lang="en-US" dirty="0" smtClean="0"/>
              <a:t>All OS related calls worked across </a:t>
            </a:r>
            <a:r>
              <a:rPr lang="en-US" dirty="0" err="1" smtClean="0"/>
              <a:t>iOS</a:t>
            </a:r>
            <a:r>
              <a:rPr lang="en-US" dirty="0" smtClean="0"/>
              <a:t> and Android without exception (especially good given the heavy use of the network APIs)</a:t>
            </a:r>
          </a:p>
          <a:p>
            <a:r>
              <a:rPr lang="en-US" dirty="0" smtClean="0"/>
              <a:t>Heavy use of ‘await’ worked flawlessly (hid threading complexity)</a:t>
            </a:r>
          </a:p>
          <a:p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r>
              <a:rPr lang="en-US" dirty="0" smtClean="0"/>
              <a:t>was an </a:t>
            </a:r>
            <a:r>
              <a:rPr lang="en-US" dirty="0" smtClean="0"/>
              <a:t>excellent </a:t>
            </a:r>
            <a:r>
              <a:rPr lang="en-US" dirty="0" smtClean="0"/>
              <a:t>and necessary resource </a:t>
            </a:r>
            <a:r>
              <a:rPr lang="en-US" dirty="0" smtClean="0"/>
              <a:t>(</a:t>
            </a:r>
            <a:r>
              <a:rPr lang="en-US" dirty="0" err="1" smtClean="0"/>
              <a:t>Xamarin</a:t>
            </a:r>
            <a:r>
              <a:rPr lang="en-US" dirty="0" smtClean="0"/>
              <a:t> folks appears to watch and respond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Google UI design (layout) is excellent, and finicky, and docs are weak (yea </a:t>
            </a:r>
            <a:r>
              <a:rPr lang="en-US" dirty="0" err="1" smtClean="0"/>
              <a:t>StackOverflow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7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So </a:t>
            </a:r>
            <a:r>
              <a:rPr lang="en-US" dirty="0" smtClean="0"/>
              <a:t>Good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Can’t </a:t>
            </a:r>
            <a:r>
              <a:rPr lang="en-US" dirty="0" smtClean="0"/>
              <a:t>update a library without updating </a:t>
            </a:r>
            <a:r>
              <a:rPr lang="en-US" u="sng" dirty="0" smtClean="0"/>
              <a:t>everything</a:t>
            </a:r>
            <a:r>
              <a:rPr lang="en-US" dirty="0" smtClean="0"/>
              <a:t> (compiler, other libraries, etc.)</a:t>
            </a:r>
          </a:p>
          <a:p>
            <a:r>
              <a:rPr lang="en-US" dirty="0" smtClean="0"/>
              <a:t>Have to implement the UI twice </a:t>
            </a:r>
            <a:r>
              <a:rPr lang="mr-IN" dirty="0" smtClean="0"/>
              <a:t>–</a:t>
            </a:r>
            <a:r>
              <a:rPr lang="en-US" dirty="0" smtClean="0"/>
              <a:t> semantics are different enough to be a pain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: Plan </a:t>
            </a:r>
            <a:r>
              <a:rPr lang="en-US" dirty="0" smtClean="0"/>
              <a:t>to spend HOURS on the </a:t>
            </a:r>
            <a:r>
              <a:rPr lang="en-US" dirty="0" smtClean="0"/>
              <a:t>UI </a:t>
            </a:r>
            <a:r>
              <a:rPr lang="en-US" dirty="0" smtClean="0"/>
              <a:t>to get the dependencies just right (for different screen sizes)(massive over complexity</a:t>
            </a:r>
            <a:r>
              <a:rPr lang="en-US" dirty="0" smtClean="0"/>
              <a:t>) [screenshot]</a:t>
            </a:r>
            <a:endParaRPr lang="en-US" dirty="0" smtClean="0"/>
          </a:p>
          <a:p>
            <a:pPr lvl="1"/>
            <a:r>
              <a:rPr lang="en-US" dirty="0" smtClean="0"/>
              <a:t>Had to go SLOW at times to keep from getting the </a:t>
            </a:r>
            <a:r>
              <a:rPr lang="en-US" dirty="0" err="1" smtClean="0"/>
              <a:t>xcode</a:t>
            </a:r>
            <a:r>
              <a:rPr lang="en-US" dirty="0" smtClean="0"/>
              <a:t> designer confused</a:t>
            </a:r>
          </a:p>
          <a:p>
            <a:r>
              <a:rPr lang="en-US" dirty="0" smtClean="0"/>
              <a:t>Android emulator failed; had to resort to a physical device; poor screen size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Some users reluctant to install an app (!); drove web implementation</a:t>
            </a:r>
          </a:p>
          <a:p>
            <a:pPr lvl="1"/>
            <a:r>
              <a:rPr lang="en-US" dirty="0" smtClean="0"/>
              <a:t>Significant concerns over privacy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1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So </a:t>
            </a:r>
            <a:r>
              <a:rPr lang="en-US" dirty="0" smtClean="0"/>
              <a:t>Good - 2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05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Apple</a:t>
            </a:r>
            <a:endParaRPr lang="en-US" dirty="0" smtClean="0"/>
          </a:p>
          <a:p>
            <a:pPr lvl="1"/>
            <a:r>
              <a:rPr lang="en-US" dirty="0" smtClean="0"/>
              <a:t>App signing certificates (multiple) are a confusing mess</a:t>
            </a:r>
          </a:p>
          <a:p>
            <a:pPr lvl="1"/>
            <a:r>
              <a:rPr lang="en-US" dirty="0" smtClean="0"/>
              <a:t>Submissions are fickle (rejections can be invalidated with an appeal)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nterprise </a:t>
            </a:r>
            <a:r>
              <a:rPr lang="en-US" dirty="0" err="1" smtClean="0"/>
              <a:t>vs</a:t>
            </a:r>
            <a:r>
              <a:rPr lang="en-US" dirty="0" smtClean="0"/>
              <a:t> public</a:t>
            </a:r>
          </a:p>
          <a:p>
            <a:pPr lvl="1"/>
            <a:r>
              <a:rPr lang="en-US" dirty="0" smtClean="0"/>
              <a:t>Must implement </a:t>
            </a:r>
            <a:r>
              <a:rPr lang="en-US" dirty="0" err="1" smtClean="0"/>
              <a:t>iPad</a:t>
            </a:r>
            <a:r>
              <a:rPr lang="en-US" dirty="0" smtClean="0"/>
              <a:t> version even if iPhone only</a:t>
            </a:r>
          </a:p>
          <a:p>
            <a:r>
              <a:rPr lang="en-US" dirty="0" smtClean="0"/>
              <a:t>Google</a:t>
            </a:r>
          </a:p>
          <a:p>
            <a:pPr lvl="1"/>
            <a:r>
              <a:rPr lang="en-US" dirty="0" smtClean="0"/>
              <a:t>Trivial process but hung up on a URL in my help screen; they wanted proof I owned </a:t>
            </a:r>
            <a:r>
              <a:rPr lang="en-US" dirty="0" smtClean="0"/>
              <a:t>that domain</a:t>
            </a:r>
          </a:p>
          <a:p>
            <a:r>
              <a:rPr lang="en-US" dirty="0" smtClean="0"/>
              <a:t>Having user/name password created concerns</a:t>
            </a:r>
          </a:p>
          <a:p>
            <a:pPr lvl="1"/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Users CANNOT remember their passwords!</a:t>
            </a:r>
          </a:p>
          <a:p>
            <a:r>
              <a:rPr lang="en-US" dirty="0" smtClean="0"/>
              <a:t>Backend outages were painful</a:t>
            </a:r>
          </a:p>
          <a:p>
            <a:pPr lvl="1"/>
            <a:r>
              <a:rPr lang="en-US" dirty="0" smtClean="0"/>
              <a:t>Eventually migrated to </a:t>
            </a:r>
            <a:r>
              <a:rPr lang="en-US" dirty="0" err="1" smtClean="0"/>
              <a:t>DreamHost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8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7"/>
            <a:ext cx="2933352" cy="315010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Constraint Editing Mode</a:t>
            </a:r>
            <a:endParaRPr lang="en-US" dirty="0"/>
          </a:p>
        </p:txBody>
      </p:sp>
      <p:pic>
        <p:nvPicPr>
          <p:cNvPr id="5" name="Picture 4" descr="Screen Shot 2018-08-17 at 1.4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28" y="111413"/>
            <a:ext cx="3604701" cy="65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Ugly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UI designer would corrupt it’s own xml file occasionally! Kept frequent backups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: </a:t>
            </a:r>
            <a:r>
              <a:rPr lang="en-US" dirty="0" smtClean="0"/>
              <a:t>Page </a:t>
            </a:r>
            <a:r>
              <a:rPr lang="en-US" dirty="0" smtClean="0"/>
              <a:t>transitions </a:t>
            </a:r>
            <a:r>
              <a:rPr lang="en-US" dirty="0" smtClean="0"/>
              <a:t>are </a:t>
            </a:r>
            <a:r>
              <a:rPr lang="en-US" dirty="0" smtClean="0"/>
              <a:t>connected </a:t>
            </a:r>
            <a:r>
              <a:rPr lang="en-US" dirty="0" smtClean="0"/>
              <a:t>and named manually </a:t>
            </a:r>
            <a:r>
              <a:rPr lang="en-US" dirty="0" smtClean="0"/>
              <a:t>in </a:t>
            </a:r>
            <a:r>
              <a:rPr lang="en-US" dirty="0" smtClean="0"/>
              <a:t>Visual Studio/</a:t>
            </a:r>
            <a:r>
              <a:rPr lang="en-US" dirty="0" err="1" smtClean="0"/>
              <a:t>Xcode</a:t>
            </a:r>
            <a:r>
              <a:rPr lang="en-US" dirty="0" smtClean="0"/>
              <a:t> UI and then must </a:t>
            </a:r>
            <a:r>
              <a:rPr lang="en-US" dirty="0" smtClean="0"/>
              <a:t>get the name </a:t>
            </a:r>
            <a:r>
              <a:rPr lang="en-US" u="sng" dirty="0" smtClean="0"/>
              <a:t>exactly</a:t>
            </a:r>
            <a:r>
              <a:rPr lang="en-US" dirty="0" smtClean="0"/>
              <a:t> right in the </a:t>
            </a:r>
            <a:r>
              <a:rPr lang="en-US" dirty="0" smtClean="0"/>
              <a:t>code [screenshot]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Set Page Transitions!</a:t>
            </a:r>
            <a:endParaRPr lang="en-US" dirty="0"/>
          </a:p>
        </p:txBody>
      </p:sp>
      <p:pic>
        <p:nvPicPr>
          <p:cNvPr id="3" name="Picture 2" descr="Screen Shot 2018-08-17 at 1.45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0" y="1262798"/>
            <a:ext cx="8680013" cy="4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on Releases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Apple </a:t>
            </a:r>
            <a:r>
              <a:rPr lang="en-US" dirty="0" err="1" smtClean="0"/>
              <a:t>AppStore</a:t>
            </a:r>
            <a:endParaRPr lang="en-US" dirty="0" smtClean="0"/>
          </a:p>
          <a:p>
            <a:pPr lvl="1"/>
            <a:r>
              <a:rPr lang="en-US" dirty="0" smtClean="0"/>
              <a:t>Claimed 10 days, usually 2-3 days</a:t>
            </a:r>
          </a:p>
          <a:p>
            <a:pPr lvl="1"/>
            <a:r>
              <a:rPr lang="en-US" dirty="0" smtClean="0"/>
              <a:t>Different reviewers enforce rules differently</a:t>
            </a:r>
          </a:p>
          <a:p>
            <a:pPr lvl="1"/>
            <a:r>
              <a:rPr lang="en-US" dirty="0" smtClean="0"/>
              <a:t>Building the package took numerous attempts to find the right combination of certificates (poor docs)</a:t>
            </a:r>
          </a:p>
          <a:p>
            <a:pPr lvl="1"/>
            <a:r>
              <a:rPr lang="en-US" dirty="0" smtClean="0"/>
              <a:t>Allocate most of a week just to get into the store for review</a:t>
            </a:r>
          </a:p>
          <a:p>
            <a:r>
              <a:rPr lang="en-US" dirty="0" smtClean="0"/>
              <a:t>Google Play</a:t>
            </a:r>
          </a:p>
          <a:p>
            <a:pPr lvl="1"/>
            <a:r>
              <a:rPr lang="en-US" dirty="0" smtClean="0"/>
              <a:t>Effectively no review at all (automated scan)</a:t>
            </a:r>
          </a:p>
          <a:p>
            <a:pPr lvl="1"/>
            <a:r>
              <a:rPr lang="en-US" dirty="0" smtClean="0"/>
              <a:t>Hours from submittal to response (and a few more hours until available in the store)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9551" y="2575904"/>
            <a:ext cx="40429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46730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for VITA SA</a:t>
            </a:r>
          </a:p>
          <a:p>
            <a:r>
              <a:rPr lang="en-US" dirty="0" smtClean="0"/>
              <a:t>Development</a:t>
            </a:r>
          </a:p>
          <a:p>
            <a:r>
              <a:rPr lang="en-US" dirty="0" smtClean="0"/>
              <a:t>Good, bad, ugly</a:t>
            </a:r>
          </a:p>
          <a:p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(</a:t>
            </a:r>
            <a:r>
              <a:rPr lang="en-US" dirty="0" err="1" smtClean="0"/>
              <a:t>vitasa.org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Volunteer Income Tax Assistance</a:t>
            </a:r>
          </a:p>
          <a:p>
            <a:r>
              <a:rPr lang="en-US" dirty="0" smtClean="0"/>
              <a:t>IRS program, assist with income tax prep</a:t>
            </a:r>
          </a:p>
          <a:p>
            <a:pPr lvl="1"/>
            <a:r>
              <a:rPr lang="en-US" dirty="0" smtClean="0"/>
              <a:t>For AGI &lt; $60k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eFilers</a:t>
            </a:r>
            <a:r>
              <a:rPr lang="en-US" dirty="0" smtClean="0"/>
              <a:t>, certification required (online IRS test)</a:t>
            </a:r>
          </a:p>
          <a:p>
            <a:r>
              <a:rPr lang="en-US" dirty="0" smtClean="0"/>
              <a:t>In SAT last year</a:t>
            </a:r>
          </a:p>
          <a:p>
            <a:pPr lvl="1"/>
            <a:r>
              <a:rPr lang="en-US" dirty="0" smtClean="0"/>
              <a:t>~58k returns, ~$60M EITC, 300 volunteers (</a:t>
            </a:r>
            <a:r>
              <a:rPr lang="en-US" dirty="0" err="1" smtClean="0"/>
              <a:t>eFilers</a:t>
            </a:r>
            <a:r>
              <a:rPr lang="en-US" dirty="0" smtClean="0"/>
              <a:t>), 19 sites</a:t>
            </a:r>
          </a:p>
          <a:p>
            <a:pPr lvl="1"/>
            <a:r>
              <a:rPr lang="en-US" dirty="0" smtClean="0"/>
              <a:t>Managed by San Antonio VITA Coalition</a:t>
            </a:r>
          </a:p>
          <a:p>
            <a:pPr lvl="1"/>
            <a:r>
              <a:rPr lang="en-US" dirty="0" smtClean="0"/>
              <a:t>~60% funding from COSA, 40% from United Way</a:t>
            </a:r>
          </a:p>
          <a:p>
            <a:r>
              <a:rPr lang="en-US" dirty="0" smtClean="0"/>
              <a:t>Issue: some sites had too many </a:t>
            </a:r>
            <a:r>
              <a:rPr lang="en-US" dirty="0" err="1" smtClean="0"/>
              <a:t>eFilers</a:t>
            </a:r>
            <a:r>
              <a:rPr lang="en-US" dirty="0" smtClean="0"/>
              <a:t>, some sites had none</a:t>
            </a:r>
          </a:p>
          <a:p>
            <a:r>
              <a:rPr lang="en-US" dirty="0" smtClean="0"/>
              <a:t>App: guide volunteers to sites that need help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1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</a:t>
            </a:r>
            <a:br>
              <a:rPr lang="en-US" dirty="0" smtClean="0"/>
            </a:br>
            <a:r>
              <a:rPr lang="en-US" sz="2000" dirty="0" smtClean="0"/>
              <a:t>(gathered from Coalition)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/>
          </a:bodyPr>
          <a:lstStyle/>
          <a:p>
            <a:r>
              <a:rPr lang="en-US" dirty="0" smtClean="0"/>
              <a:t>Phone only, no tablet</a:t>
            </a:r>
          </a:p>
          <a:p>
            <a:r>
              <a:rPr lang="en-US" dirty="0" err="1" smtClean="0"/>
              <a:t>iOS</a:t>
            </a:r>
            <a:r>
              <a:rPr lang="en-US" dirty="0" smtClean="0"/>
              <a:t> and Android (web added later)</a:t>
            </a:r>
          </a:p>
          <a:p>
            <a:r>
              <a:rPr lang="en-US" dirty="0" smtClean="0"/>
              <a:t>Allow volunteers to find sites and signup</a:t>
            </a:r>
          </a:p>
          <a:p>
            <a:r>
              <a:rPr lang="en-US" dirty="0" smtClean="0"/>
              <a:t>Allow Site Coordinators to manage their site details (open days, times,</a:t>
            </a:r>
            <a:r>
              <a:rPr lang="en-US" dirty="0"/>
              <a:t> </a:t>
            </a:r>
            <a:r>
              <a:rPr lang="en-US" dirty="0" smtClean="0"/>
              <a:t>etc.)</a:t>
            </a:r>
          </a:p>
          <a:p>
            <a:r>
              <a:rPr lang="en-US" dirty="0" smtClean="0"/>
              <a:t>Provide means for volunteer feedback 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SA App </a:t>
            </a:r>
            <a:r>
              <a:rPr lang="en-US" dirty="0" smtClean="0"/>
              <a:t>High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2" idx="1"/>
            <a:endCxn id="12" idx="3"/>
          </p:cNvCxnSpPr>
          <p:nvPr/>
        </p:nvCxnSpPr>
        <p:spPr>
          <a:xfrm rot="10800000"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053488" y="4820501"/>
            <a:ext cx="1013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WordPress</a:t>
            </a:r>
            <a:endParaRPr lang="en-US" sz="1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21375" y="2735011"/>
            <a:ext cx="1039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Linux/Ruby</a:t>
            </a:r>
            <a:endParaRPr lang="en-US" sz="1400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7940316" y="2735011"/>
            <a:ext cx="73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MySQL</a:t>
            </a:r>
            <a:endParaRPr lang="en-US" sz="1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4417244" y="3263489"/>
            <a:ext cx="251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connections are https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543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3241" y="1834344"/>
            <a:ext cx="1125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ViewController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4010" y="3278665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About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034423" y="403272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Register</a:t>
            </a:r>
            <a:endParaRPr lang="en-US" sz="1200" dirty="0"/>
          </a:p>
        </p:txBody>
      </p:sp>
      <p:cxnSp>
        <p:nvCxnSpPr>
          <p:cNvPr id="12" name="Curved Connector 11"/>
          <p:cNvCxnSpPr>
            <a:stCxn id="5" idx="2"/>
            <a:endCxn id="8" idx="1"/>
          </p:cNvCxnSpPr>
          <p:nvPr/>
        </p:nvCxnSpPr>
        <p:spPr>
          <a:xfrm rot="5400000">
            <a:off x="169220" y="2363412"/>
            <a:ext cx="1028654" cy="524516"/>
          </a:xfrm>
          <a:prstGeom prst="curvedConnector4">
            <a:avLst>
              <a:gd name="adj1" fmla="val 43260"/>
              <a:gd name="adj2" fmla="val 136979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5" idx="2"/>
            <a:endCxn id="10" idx="1"/>
          </p:cNvCxnSpPr>
          <p:nvPr/>
        </p:nvCxnSpPr>
        <p:spPr>
          <a:xfrm rot="5400000">
            <a:off x="-112782" y="2835464"/>
            <a:ext cx="1782709" cy="334466"/>
          </a:xfrm>
          <a:prstGeom prst="curvedConnector4">
            <a:avLst>
              <a:gd name="adj1" fmla="val 46111"/>
              <a:gd name="adj2" fmla="val 168348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95222" y="1870950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VolunteerOptions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84625" y="188468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MySignUps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359842" y="1854294"/>
            <a:ext cx="1574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A_ViewSignUpExisting</a:t>
            </a:r>
            <a:endParaRPr lang="en-US" sz="1200" dirty="0"/>
          </a:p>
        </p:txBody>
      </p:sp>
      <p:cxnSp>
        <p:nvCxnSpPr>
          <p:cNvPr id="25" name="Curved Connector 24"/>
          <p:cNvCxnSpPr>
            <a:stCxn id="6" idx="3"/>
            <a:endCxn id="19" idx="1"/>
          </p:cNvCxnSpPr>
          <p:nvPr/>
        </p:nvCxnSpPr>
        <p:spPr>
          <a:xfrm>
            <a:off x="1656652" y="1695676"/>
            <a:ext cx="568036" cy="25154"/>
          </a:xfrm>
          <a:prstGeom prst="curvedConnector3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9" idx="3"/>
            <a:endCxn id="21" idx="1"/>
          </p:cNvCxnSpPr>
          <p:nvPr/>
        </p:nvCxnSpPr>
        <p:spPr>
          <a:xfrm>
            <a:off x="3644779" y="1720830"/>
            <a:ext cx="464127" cy="13732"/>
          </a:xfrm>
          <a:prstGeom prst="curvedConnector3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3"/>
            <a:endCxn id="23" idx="1"/>
          </p:cNvCxnSpPr>
          <p:nvPr/>
        </p:nvCxnSpPr>
        <p:spPr>
          <a:xfrm flipV="1">
            <a:off x="5528997" y="1695676"/>
            <a:ext cx="1890320" cy="38886"/>
          </a:xfrm>
          <a:prstGeom prst="curvedConnector3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4599" y="351692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Suggestions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4235860" y="3528381"/>
            <a:ext cx="865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Suggestion</a:t>
            </a:r>
            <a:endParaRPr lang="en-US" sz="1200" dirty="0"/>
          </a:p>
        </p:txBody>
      </p:sp>
      <p:cxnSp>
        <p:nvCxnSpPr>
          <p:cNvPr id="36" name="Curved Connector 35"/>
          <p:cNvCxnSpPr>
            <a:stCxn id="33" idx="3"/>
            <a:endCxn id="35" idx="1"/>
          </p:cNvCxnSpPr>
          <p:nvPr/>
        </p:nvCxnSpPr>
        <p:spPr>
          <a:xfrm>
            <a:off x="3678205" y="3366809"/>
            <a:ext cx="269738" cy="11452"/>
          </a:xfrm>
          <a:prstGeom prst="curvedConnector3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8" idx="2"/>
            <a:endCxn id="33" idx="1"/>
          </p:cNvCxnSpPr>
          <p:nvPr/>
        </p:nvCxnSpPr>
        <p:spPr>
          <a:xfrm rot="5400000">
            <a:off x="1992327" y="2413736"/>
            <a:ext cx="1218860" cy="687286"/>
          </a:xfrm>
          <a:prstGeom prst="curvedConnector4">
            <a:avLst>
              <a:gd name="adj1" fmla="val 44312"/>
              <a:gd name="adj2" fmla="val 133261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25920" y="2721931"/>
            <a:ext cx="741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Calendar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013042" y="272205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SitesOnDateList</a:t>
            </a:r>
            <a:endParaRPr lang="en-US" sz="1200" dirty="0"/>
          </a:p>
        </p:txBody>
      </p:sp>
      <p:cxnSp>
        <p:nvCxnSpPr>
          <p:cNvPr id="47" name="Curved Connector 46"/>
          <p:cNvCxnSpPr>
            <a:stCxn id="44" idx="3"/>
            <a:endCxn id="46" idx="1"/>
          </p:cNvCxnSpPr>
          <p:nvPr/>
        </p:nvCxnSpPr>
        <p:spPr>
          <a:xfrm>
            <a:off x="3595989" y="2571811"/>
            <a:ext cx="282393" cy="122"/>
          </a:xfrm>
          <a:prstGeom prst="curvedConnector3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923459" y="2723375"/>
            <a:ext cx="623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SignUp</a:t>
            </a:r>
            <a:endParaRPr lang="en-US" sz="1200" dirty="0"/>
          </a:p>
        </p:txBody>
      </p:sp>
      <p:cxnSp>
        <p:nvCxnSpPr>
          <p:cNvPr id="50" name="Curved Connector 49"/>
          <p:cNvCxnSpPr>
            <a:stCxn id="46" idx="3"/>
            <a:endCxn id="85" idx="1"/>
          </p:cNvCxnSpPr>
          <p:nvPr/>
        </p:nvCxnSpPr>
        <p:spPr>
          <a:xfrm>
            <a:off x="5298473" y="2571933"/>
            <a:ext cx="381672" cy="1200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18" idx="2"/>
            <a:endCxn id="44" idx="1"/>
          </p:cNvCxnSpPr>
          <p:nvPr/>
        </p:nvCxnSpPr>
        <p:spPr>
          <a:xfrm rot="5400000">
            <a:off x="2348718" y="1975129"/>
            <a:ext cx="423862" cy="769502"/>
          </a:xfrm>
          <a:prstGeom prst="curvedConnector4">
            <a:avLst>
              <a:gd name="adj1" fmla="val 33642"/>
              <a:gd name="adj2" fmla="val 129708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18" idx="2"/>
            <a:endCxn id="35" idx="0"/>
          </p:cNvCxnSpPr>
          <p:nvPr/>
        </p:nvCxnSpPr>
        <p:spPr>
          <a:xfrm rot="16200000" flipH="1">
            <a:off x="3255872" y="1837476"/>
            <a:ext cx="1091644" cy="1712589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59063" y="416819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UpdateProfile</a:t>
            </a:r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2366697" y="3879402"/>
            <a:ext cx="1420091" cy="2773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Profile</a:t>
            </a:r>
            <a:endParaRPr lang="en-US" sz="1200" dirty="0"/>
          </a:p>
        </p:txBody>
      </p:sp>
      <p:cxnSp>
        <p:nvCxnSpPr>
          <p:cNvPr id="68" name="Curved Connector 67"/>
          <p:cNvCxnSpPr>
            <a:stCxn id="18" idx="2"/>
            <a:endCxn id="63" idx="1"/>
          </p:cNvCxnSpPr>
          <p:nvPr/>
        </p:nvCxnSpPr>
        <p:spPr>
          <a:xfrm rot="5400000">
            <a:off x="1720989" y="2793658"/>
            <a:ext cx="1870121" cy="578703"/>
          </a:xfrm>
          <a:prstGeom prst="curvedConnector4">
            <a:avLst>
              <a:gd name="adj1" fmla="val 46293"/>
              <a:gd name="adj2" fmla="val 139502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63474" y="4877602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SCSites</a:t>
            </a:r>
            <a:endParaRPr lang="en-US" sz="1200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1256819" y="6003851"/>
            <a:ext cx="571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SCSite</a:t>
            </a:r>
            <a:endParaRPr lang="en-US" sz="1200" dirty="0"/>
          </a:p>
        </p:txBody>
      </p:sp>
      <p:cxnSp>
        <p:nvCxnSpPr>
          <p:cNvPr id="83" name="Curved Connector 82"/>
          <p:cNvCxnSpPr>
            <a:stCxn id="5" idx="2"/>
            <a:endCxn id="72" idx="1"/>
          </p:cNvCxnSpPr>
          <p:nvPr/>
        </p:nvCxnSpPr>
        <p:spPr>
          <a:xfrm rot="5400000">
            <a:off x="-536729" y="3256399"/>
            <a:ext cx="2627591" cy="337479"/>
          </a:xfrm>
          <a:prstGeom prst="curvedConnector4">
            <a:avLst>
              <a:gd name="adj1" fmla="val 47361"/>
              <a:gd name="adj2" fmla="val 167738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endCxn id="74" idx="1"/>
          </p:cNvCxnSpPr>
          <p:nvPr/>
        </p:nvCxnSpPr>
        <p:spPr>
          <a:xfrm rot="16200000" flipH="1">
            <a:off x="-1067272" y="4027206"/>
            <a:ext cx="3141808" cy="534145"/>
          </a:xfrm>
          <a:prstGeom prst="curvedConnector2">
            <a:avLst/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71" idx="2"/>
            <a:endCxn id="74" idx="1"/>
          </p:cNvCxnSpPr>
          <p:nvPr/>
        </p:nvCxnSpPr>
        <p:spPr>
          <a:xfrm rot="5400000">
            <a:off x="720176" y="5205131"/>
            <a:ext cx="710582" cy="609523"/>
          </a:xfrm>
          <a:prstGeom prst="curvedConnector4">
            <a:avLst>
              <a:gd name="adj1" fmla="val 40243"/>
              <a:gd name="adj2" fmla="val 137505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070544" y="5245148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SCVolunteers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7617008" y="5245148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SCVolunteerHours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3583637" y="6298272"/>
            <a:ext cx="1128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SCSiteCalendar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405390" y="6305201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SCSiteOnDate</a:t>
            </a:r>
            <a:endParaRPr lang="en-US" sz="1200" dirty="0"/>
          </a:p>
        </p:txBody>
      </p:sp>
      <p:sp>
        <p:nvSpPr>
          <p:cNvPr id="102" name="TextBox 101"/>
          <p:cNvSpPr txBox="1"/>
          <p:nvPr/>
        </p:nvSpPr>
        <p:spPr>
          <a:xfrm>
            <a:off x="7355697" y="6298272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ShiftDetails</a:t>
            </a:r>
            <a:endParaRPr lang="en-US" sz="1200" dirty="0" smtClean="0"/>
          </a:p>
        </p:txBody>
      </p:sp>
      <p:cxnSp>
        <p:nvCxnSpPr>
          <p:cNvPr id="104" name="Curved Connector 103"/>
          <p:cNvCxnSpPr>
            <a:stCxn id="74" idx="3"/>
            <a:endCxn id="63" idx="1"/>
          </p:cNvCxnSpPr>
          <p:nvPr/>
        </p:nvCxnSpPr>
        <p:spPr>
          <a:xfrm flipV="1">
            <a:off x="2190796" y="4018070"/>
            <a:ext cx="175901" cy="1847113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74" idx="3"/>
            <a:endCxn id="82" idx="1"/>
          </p:cNvCxnSpPr>
          <p:nvPr/>
        </p:nvCxnSpPr>
        <p:spPr>
          <a:xfrm flipV="1">
            <a:off x="2190796" y="5119180"/>
            <a:ext cx="265812" cy="746003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stCxn id="74" idx="3"/>
            <a:endCxn id="99" idx="1"/>
          </p:cNvCxnSpPr>
          <p:nvPr/>
        </p:nvCxnSpPr>
        <p:spPr>
          <a:xfrm>
            <a:off x="2190796" y="5865183"/>
            <a:ext cx="1185083" cy="294421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95" idx="3"/>
            <a:endCxn id="97" idx="1"/>
          </p:cNvCxnSpPr>
          <p:nvPr/>
        </p:nvCxnSpPr>
        <p:spPr>
          <a:xfrm>
            <a:off x="7234260" y="5106480"/>
            <a:ext cx="280261" cy="12700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99" idx="3"/>
            <a:endCxn id="101" idx="1"/>
          </p:cNvCxnSpPr>
          <p:nvPr/>
        </p:nvCxnSpPr>
        <p:spPr>
          <a:xfrm>
            <a:off x="4795970" y="6159604"/>
            <a:ext cx="365866" cy="6929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55926" y="4494474"/>
            <a:ext cx="83834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310684" y="4086008"/>
            <a:ext cx="1096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Volunteers</a:t>
            </a:r>
            <a:endParaRPr lang="en-US" sz="1600" dirty="0"/>
          </a:p>
        </p:txBody>
      </p:sp>
      <p:sp>
        <p:nvSpPr>
          <p:cNvPr id="133" name="TextBox 132"/>
          <p:cNvSpPr txBox="1"/>
          <p:nvPr/>
        </p:nvSpPr>
        <p:spPr>
          <a:xfrm>
            <a:off x="7100236" y="4569657"/>
            <a:ext cx="163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Site Coordinators</a:t>
            </a:r>
            <a:endParaRPr lang="en-US" sz="1600" dirty="0"/>
          </a:p>
        </p:txBody>
      </p:sp>
      <p:sp>
        <p:nvSpPr>
          <p:cNvPr id="134" name="TextBox 133"/>
          <p:cNvSpPr txBox="1"/>
          <p:nvPr/>
        </p:nvSpPr>
        <p:spPr>
          <a:xfrm>
            <a:off x="5912699" y="3483340"/>
            <a:ext cx="1244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SitesOnDateMap</a:t>
            </a:r>
            <a:endParaRPr lang="en-US" sz="1200" dirty="0"/>
          </a:p>
        </p:txBody>
      </p:sp>
      <p:cxnSp>
        <p:nvCxnSpPr>
          <p:cNvPr id="136" name="Curved Connector 135"/>
          <p:cNvCxnSpPr>
            <a:stCxn id="46" idx="3"/>
            <a:endCxn id="135" idx="1"/>
          </p:cNvCxnSpPr>
          <p:nvPr/>
        </p:nvCxnSpPr>
        <p:spPr>
          <a:xfrm>
            <a:off x="5298473" y="2571933"/>
            <a:ext cx="515696" cy="761287"/>
          </a:xfrm>
          <a:prstGeom prst="curvedConnector3">
            <a:avLst>
              <a:gd name="adj1" fmla="val 50000"/>
            </a:avLst>
          </a:prstGeom>
          <a:ln w="19050" cmpd="sng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00621" y="5257848"/>
            <a:ext cx="1332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SCSiteVolCalendar</a:t>
            </a:r>
            <a:endParaRPr lang="en-US" sz="1200" dirty="0"/>
          </a:p>
        </p:txBody>
      </p:sp>
      <p:cxnSp>
        <p:nvCxnSpPr>
          <p:cNvPr id="84" name="Curved Connector 83"/>
          <p:cNvCxnSpPr>
            <a:stCxn id="82" idx="3"/>
            <a:endCxn id="128" idx="1"/>
          </p:cNvCxnSpPr>
          <p:nvPr/>
        </p:nvCxnSpPr>
        <p:spPr>
          <a:xfrm flipV="1">
            <a:off x="3876699" y="5106480"/>
            <a:ext cx="262940" cy="12700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910807" y="2723253"/>
            <a:ext cx="980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VolPickShifts</a:t>
            </a:r>
            <a:endParaRPr lang="en-US" sz="1200" dirty="0" smtClean="0"/>
          </a:p>
          <a:p>
            <a:pPr algn="ctr"/>
            <a:endParaRPr lang="en-US" sz="1200" dirty="0"/>
          </a:p>
        </p:txBody>
      </p:sp>
      <p:cxnSp>
        <p:nvCxnSpPr>
          <p:cNvPr id="93" name="Curved Connector 92"/>
          <p:cNvCxnSpPr>
            <a:stCxn id="85" idx="3"/>
            <a:endCxn id="49" idx="1"/>
          </p:cNvCxnSpPr>
          <p:nvPr/>
        </p:nvCxnSpPr>
        <p:spPr>
          <a:xfrm>
            <a:off x="7100236" y="2573133"/>
            <a:ext cx="414285" cy="122"/>
          </a:xfrm>
          <a:prstGeom prst="curvedConnector3">
            <a:avLst>
              <a:gd name="adj1" fmla="val 50000"/>
            </a:avLst>
          </a:prstGeom>
          <a:ln w="19050" cmpd="sng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36561" y="1557008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Main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21289" y="3001329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About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11339" y="3755384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Registration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2224688" y="158216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VolunteerOptions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4108906" y="1595894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MySignUps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419317" y="1557008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ViewSignUpExisting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258114" y="3228141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Suggestions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3947943" y="3239593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Suggestion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2175898" y="2433143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VolCalendar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878382" y="2433265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VolPickSite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7514521" y="2434587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ViewSignUpNew</a:t>
            </a:r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608326" y="4600266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SCMySites</a:t>
            </a:r>
            <a:endParaRPr lang="en-US" sz="1200" dirty="0"/>
          </a:p>
        </p:txBody>
      </p:sp>
      <p:sp>
        <p:nvSpPr>
          <p:cNvPr id="74" name="Rectangle 73"/>
          <p:cNvSpPr/>
          <p:nvPr/>
        </p:nvSpPr>
        <p:spPr>
          <a:xfrm>
            <a:off x="770705" y="5726515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SCSite</a:t>
            </a:r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5814169" y="496781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SCSiteVol</a:t>
            </a:r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7514521" y="496781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SCVolHours</a:t>
            </a:r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3375879" y="6020936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SCCalendar</a:t>
            </a:r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5161836" y="6027865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SCSiteCalShifts</a:t>
            </a:r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7035199" y="6020936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SCShiftDetails</a:t>
            </a:r>
            <a:endParaRPr lang="en-US" sz="1200" dirty="0"/>
          </a:p>
        </p:txBody>
      </p:sp>
      <p:sp>
        <p:nvSpPr>
          <p:cNvPr id="135" name="Rectangle 134"/>
          <p:cNvSpPr/>
          <p:nvPr/>
        </p:nvSpPr>
        <p:spPr>
          <a:xfrm>
            <a:off x="5814169" y="319455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VolPickSiteMap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2456608" y="498051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SCSiteVolCalendar</a:t>
            </a:r>
            <a:endParaRPr lang="en-US" sz="1200" dirty="0" smtClean="0"/>
          </a:p>
        </p:txBody>
      </p:sp>
      <p:sp>
        <p:nvSpPr>
          <p:cNvPr id="85" name="Rectangle 84"/>
          <p:cNvSpPr/>
          <p:nvPr/>
        </p:nvSpPr>
        <p:spPr>
          <a:xfrm>
            <a:off x="5680145" y="2434465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VolPickShift</a:t>
            </a:r>
            <a:endParaRPr lang="en-US" sz="1200" dirty="0"/>
          </a:p>
        </p:txBody>
      </p:sp>
      <p:sp>
        <p:nvSpPr>
          <p:cNvPr id="127" name="TextBox 126"/>
          <p:cNvSpPr txBox="1"/>
          <p:nvPr/>
        </p:nvSpPr>
        <p:spPr>
          <a:xfrm>
            <a:off x="4530664" y="524514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SiteShifts</a:t>
            </a:r>
            <a:endParaRPr lang="en-US" sz="1200" dirty="0"/>
          </a:p>
        </p:txBody>
      </p:sp>
      <p:sp>
        <p:nvSpPr>
          <p:cNvPr id="128" name="Rectangle 127"/>
          <p:cNvSpPr/>
          <p:nvPr/>
        </p:nvSpPr>
        <p:spPr>
          <a:xfrm>
            <a:off x="4139639" y="4967812"/>
            <a:ext cx="1420091" cy="277336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SCSiteShifts</a:t>
            </a:r>
            <a:endParaRPr lang="en-US" sz="1200" dirty="0"/>
          </a:p>
        </p:txBody>
      </p:sp>
      <p:cxnSp>
        <p:nvCxnSpPr>
          <p:cNvPr id="137" name="Curved Connector 136"/>
          <p:cNvCxnSpPr>
            <a:stCxn id="128" idx="3"/>
            <a:endCxn id="95" idx="1"/>
          </p:cNvCxnSpPr>
          <p:nvPr/>
        </p:nvCxnSpPr>
        <p:spPr>
          <a:xfrm>
            <a:off x="5559730" y="5106480"/>
            <a:ext cx="254439" cy="12700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Curved Connector 137"/>
          <p:cNvCxnSpPr>
            <a:stCxn id="101" idx="3"/>
            <a:endCxn id="103" idx="1"/>
          </p:cNvCxnSpPr>
          <p:nvPr/>
        </p:nvCxnSpPr>
        <p:spPr>
          <a:xfrm flipV="1">
            <a:off x="6581927" y="6159604"/>
            <a:ext cx="453272" cy="6929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urved Connector 138"/>
          <p:cNvCxnSpPr>
            <a:stCxn id="21" idx="3"/>
            <a:endCxn id="49" idx="1"/>
          </p:cNvCxnSpPr>
          <p:nvPr/>
        </p:nvCxnSpPr>
        <p:spPr>
          <a:xfrm>
            <a:off x="5528997" y="1734562"/>
            <a:ext cx="1985524" cy="838693"/>
          </a:xfrm>
          <a:prstGeom prst="curvedConnector3">
            <a:avLst>
              <a:gd name="adj1" fmla="val 77330"/>
            </a:avLst>
          </a:prstGeom>
          <a:ln w="1905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6571091" y="1794012"/>
            <a:ext cx="49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537552" y="6280902"/>
            <a:ext cx="513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  <a:r>
              <a:rPr lang="en-US" sz="2000" b="1" dirty="0" smtClean="0"/>
              <a:t>.0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App: Lot of screens</a:t>
            </a:r>
            <a:endParaRPr lang="en-US" dirty="0"/>
          </a:p>
        </p:txBody>
      </p:sp>
      <p:pic>
        <p:nvPicPr>
          <p:cNvPr id="86" name="Picture 85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518958" y="1107483"/>
            <a:ext cx="1552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Web version is similar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2053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App Design</a:t>
            </a:r>
            <a:endParaRPr lang="en-US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0782" y="1680298"/>
            <a:ext cx="786803" cy="859474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iOS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740782" y="4397127"/>
            <a:ext cx="786803" cy="859474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Android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178839" y="1264977"/>
            <a:ext cx="1201568" cy="468697"/>
          </a:xfrm>
          <a:prstGeom prst="rect">
            <a:avLst/>
          </a:prstGeom>
          <a:solidFill>
            <a:srgbClr val="FFFFFF"/>
          </a:solidFill>
          <a:ln w="57150" cmpd="thickThin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iOS</a:t>
            </a:r>
            <a:r>
              <a:rPr lang="en-US" sz="1200" dirty="0" smtClean="0"/>
              <a:t> Library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416755" y="3211118"/>
            <a:ext cx="1201568" cy="468697"/>
          </a:xfrm>
          <a:prstGeom prst="rect">
            <a:avLst/>
          </a:prstGeom>
          <a:solidFill>
            <a:srgbClr val="FFFFFF"/>
          </a:solidFill>
          <a:ln w="57150" cmpd="thickThin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Shared Library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3292018" y="5230888"/>
            <a:ext cx="1201568" cy="468697"/>
          </a:xfrm>
          <a:prstGeom prst="rect">
            <a:avLst/>
          </a:prstGeom>
          <a:solidFill>
            <a:srgbClr val="FFFFFF"/>
          </a:solidFill>
          <a:ln w="57150" cmpd="thickThin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Android Library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40929" y="1701669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 smtClean="0"/>
              <a:t>Screens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Code behind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Certificates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40929" y="4489764"/>
            <a:ext cx="1390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 smtClean="0"/>
              <a:t>Screens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Code behind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Certificates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77" y="3703404"/>
            <a:ext cx="276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 smtClean="0"/>
              <a:t>All calls to the cloud backend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Common app logic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Caching support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178839" y="1733674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 smtClean="0"/>
              <a:t>Apple Service handlers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Common UI classes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Simple tools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178839" y="5699585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dirty="0" smtClean="0"/>
              <a:t>Google Service handlers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Common UI classes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/>
              <a:t>Simple tools</a:t>
            </a:r>
            <a:endParaRPr lang="en-US" sz="1600" dirty="0"/>
          </a:p>
        </p:txBody>
      </p:sp>
      <p:cxnSp>
        <p:nvCxnSpPr>
          <p:cNvPr id="22" name="Curved Connector 21"/>
          <p:cNvCxnSpPr>
            <a:stCxn id="7" idx="3"/>
            <a:endCxn id="11" idx="1"/>
          </p:cNvCxnSpPr>
          <p:nvPr/>
        </p:nvCxnSpPr>
        <p:spPr>
          <a:xfrm flipV="1">
            <a:off x="2527585" y="3445467"/>
            <a:ext cx="889170" cy="1381397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6" idx="3"/>
            <a:endCxn id="9" idx="1"/>
          </p:cNvCxnSpPr>
          <p:nvPr/>
        </p:nvCxnSpPr>
        <p:spPr>
          <a:xfrm flipV="1">
            <a:off x="2527585" y="1499326"/>
            <a:ext cx="651254" cy="610709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6" idx="3"/>
            <a:endCxn id="11" idx="1"/>
          </p:cNvCxnSpPr>
          <p:nvPr/>
        </p:nvCxnSpPr>
        <p:spPr>
          <a:xfrm>
            <a:off x="2527585" y="2110035"/>
            <a:ext cx="889170" cy="1335432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7" idx="3"/>
            <a:endCxn id="12" idx="1"/>
          </p:cNvCxnSpPr>
          <p:nvPr/>
        </p:nvCxnSpPr>
        <p:spPr>
          <a:xfrm>
            <a:off x="2527585" y="4826864"/>
            <a:ext cx="764433" cy="638373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19517" y="2742421"/>
            <a:ext cx="1201568" cy="468697"/>
          </a:xfrm>
          <a:prstGeom prst="rect">
            <a:avLst/>
          </a:prstGeom>
          <a:solidFill>
            <a:srgbClr val="FFFFFF"/>
          </a:solidFill>
          <a:ln w="57150" cmpd="thickThin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Backend</a:t>
            </a:r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8391761" y="3172548"/>
            <a:ext cx="590077" cy="50726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31" name="Curved Connector 30"/>
          <p:cNvCxnSpPr>
            <a:stCxn id="28" idx="2"/>
            <a:endCxn id="30" idx="2"/>
          </p:cNvCxnSpPr>
          <p:nvPr/>
        </p:nvCxnSpPr>
        <p:spPr>
          <a:xfrm rot="16200000" flipH="1">
            <a:off x="7698499" y="2732920"/>
            <a:ext cx="215064" cy="1171460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1" idx="3"/>
            <a:endCxn id="28" idx="1"/>
          </p:cNvCxnSpPr>
          <p:nvPr/>
        </p:nvCxnSpPr>
        <p:spPr>
          <a:xfrm flipV="1">
            <a:off x="4618323" y="2976770"/>
            <a:ext cx="2001194" cy="468697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28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7973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Swift and Java</a:t>
            </a:r>
          </a:p>
          <a:p>
            <a:pPr lvl="1"/>
            <a:r>
              <a:rPr lang="en-US" dirty="0" smtClean="0"/>
              <a:t>Would have had to the entire code the app </a:t>
            </a:r>
            <a:r>
              <a:rPr lang="en-US" dirty="0" smtClean="0"/>
              <a:t>twice (Swift and Java)</a:t>
            </a:r>
            <a:endParaRPr lang="en-US" dirty="0" smtClean="0"/>
          </a:p>
          <a:p>
            <a:pPr lvl="1"/>
            <a:r>
              <a:rPr lang="en-US" dirty="0" smtClean="0"/>
              <a:t>Swift is not stable and lacks </a:t>
            </a:r>
            <a:r>
              <a:rPr lang="en-US" dirty="0" err="1" smtClean="0"/>
              <a:t>ObjC</a:t>
            </a:r>
            <a:r>
              <a:rPr lang="en-US" dirty="0" smtClean="0"/>
              <a:t> </a:t>
            </a:r>
            <a:r>
              <a:rPr lang="en-US" dirty="0" smtClean="0"/>
              <a:t>coverage</a:t>
            </a:r>
          </a:p>
          <a:p>
            <a:pPr lvl="1"/>
            <a:r>
              <a:rPr lang="en-US" dirty="0" smtClean="0"/>
              <a:t>Swift exposes the same bizarre </a:t>
            </a:r>
            <a:r>
              <a:rPr lang="en-US" dirty="0" err="1" smtClean="0"/>
              <a:t>ObjC</a:t>
            </a:r>
            <a:r>
              <a:rPr lang="en-US" dirty="0" smtClean="0"/>
              <a:t> constructs (ex: string)</a:t>
            </a:r>
            <a:endParaRPr lang="en-US" dirty="0" smtClean="0"/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dirty="0" smtClean="0"/>
              <a:t>Language not ready </a:t>
            </a:r>
            <a:r>
              <a:rPr lang="en-US" dirty="0" smtClean="0"/>
              <a:t>(my biased opinion)</a:t>
            </a:r>
          </a:p>
          <a:p>
            <a:pPr lvl="1"/>
            <a:r>
              <a:rPr lang="en-US" dirty="0" smtClean="0"/>
              <a:t>Docs always seem to skip the release and distribution phase</a:t>
            </a:r>
            <a:endParaRPr lang="en-US" dirty="0" smtClean="0"/>
          </a:p>
          <a:p>
            <a:r>
              <a:rPr lang="en-US" dirty="0" err="1" smtClean="0"/>
              <a:t>Xamarin</a:t>
            </a:r>
            <a:r>
              <a:rPr lang="en-US" dirty="0" smtClean="0"/>
              <a:t> (C#) using Visual Studio Community edition</a:t>
            </a:r>
          </a:p>
          <a:p>
            <a:pPr lvl="1"/>
            <a:r>
              <a:rPr lang="en-US" dirty="0" smtClean="0"/>
              <a:t>Already well versed in C#</a:t>
            </a:r>
          </a:p>
          <a:p>
            <a:pPr lvl="1"/>
            <a:r>
              <a:rPr lang="en-US" dirty="0" smtClean="0"/>
              <a:t>Code actually ran identical on both platforms (!)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: Uses </a:t>
            </a:r>
            <a:r>
              <a:rPr lang="en-US" dirty="0" err="1" smtClean="0"/>
              <a:t>xcode</a:t>
            </a:r>
            <a:r>
              <a:rPr lang="en-US" dirty="0" smtClean="0"/>
              <a:t> on the </a:t>
            </a:r>
            <a:r>
              <a:rPr lang="en-US" dirty="0" smtClean="0"/>
              <a:t>backend</a:t>
            </a:r>
            <a:endParaRPr lang="en-US" dirty="0" smtClean="0"/>
          </a:p>
          <a:p>
            <a:pPr lvl="1"/>
            <a:r>
              <a:rPr lang="en-US" dirty="0" smtClean="0"/>
              <a:t>Android: Uses </a:t>
            </a:r>
            <a:r>
              <a:rPr lang="en-US" dirty="0" smtClean="0"/>
              <a:t>Google (and Intel) emulators (failed)</a:t>
            </a:r>
          </a:p>
          <a:p>
            <a:pPr lvl="1"/>
            <a:r>
              <a:rPr lang="en-US" dirty="0" smtClean="0"/>
              <a:t>Screen size testing</a:t>
            </a:r>
          </a:p>
          <a:p>
            <a:pPr lvl="2"/>
            <a:r>
              <a:rPr lang="en-US" dirty="0" err="1" smtClean="0"/>
              <a:t>iOS</a:t>
            </a:r>
            <a:r>
              <a:rPr lang="en-US" dirty="0" smtClean="0"/>
              <a:t>: based on the device</a:t>
            </a:r>
          </a:p>
          <a:p>
            <a:pPr lvl="2"/>
            <a:r>
              <a:rPr lang="en-US" dirty="0" smtClean="0"/>
              <a:t>Android: spec’d when building the </a:t>
            </a:r>
            <a:r>
              <a:rPr lang="en-US" dirty="0" smtClean="0"/>
              <a:t>emulator</a:t>
            </a:r>
          </a:p>
          <a:p>
            <a:pPr lvl="1"/>
            <a:r>
              <a:rPr lang="en-US" dirty="0" smtClean="0"/>
              <a:t>Debugger support is excellent</a:t>
            </a:r>
          </a:p>
          <a:p>
            <a:r>
              <a:rPr lang="en-US" dirty="0" smtClean="0"/>
              <a:t>My son developed the backend services</a:t>
            </a:r>
          </a:p>
          <a:p>
            <a:pPr lvl="1"/>
            <a:r>
              <a:rPr lang="en-US" dirty="0" smtClean="0"/>
              <a:t>Started on AWS Lambda, migrated to Ruby to shorten development cycle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0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797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Company (now) owned by Microsoft </a:t>
            </a:r>
            <a:r>
              <a:rPr lang="en-US" dirty="0" smtClean="0"/>
              <a:t>(post </a:t>
            </a:r>
            <a:r>
              <a:rPr lang="en-US" dirty="0" err="1" smtClean="0"/>
              <a:t>Balmer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Founded 2011 to </a:t>
            </a:r>
            <a:r>
              <a:rPr lang="en-US" dirty="0" smtClean="0"/>
              <a:t>create Mono</a:t>
            </a:r>
            <a:endParaRPr lang="en-US" dirty="0" smtClean="0"/>
          </a:p>
          <a:p>
            <a:r>
              <a:rPr lang="en-US" dirty="0" smtClean="0"/>
              <a:t>Based on Visual Studio</a:t>
            </a:r>
          </a:p>
          <a:p>
            <a:pPr lvl="1"/>
            <a:r>
              <a:rPr lang="en-US" dirty="0" smtClean="0"/>
              <a:t>Claimed could use Windows to build </a:t>
            </a:r>
            <a:r>
              <a:rPr lang="en-US" dirty="0" err="1" smtClean="0"/>
              <a:t>iOS</a:t>
            </a:r>
            <a:r>
              <a:rPr lang="en-US" dirty="0" smtClean="0"/>
              <a:t> and Android (Android: yes, </a:t>
            </a:r>
            <a:r>
              <a:rPr lang="en-US" dirty="0" err="1" smtClean="0"/>
              <a:t>iOS</a:t>
            </a:r>
            <a:r>
              <a:rPr lang="en-US" dirty="0" smtClean="0"/>
              <a:t>: never made it work)</a:t>
            </a:r>
          </a:p>
          <a:p>
            <a:pPr lvl="1"/>
            <a:r>
              <a:rPr lang="en-US" dirty="0" smtClean="0"/>
              <a:t>In the end: ran Visual Studio and </a:t>
            </a:r>
            <a:r>
              <a:rPr lang="en-US" dirty="0" err="1" smtClean="0"/>
              <a:t>Xamarin</a:t>
            </a:r>
            <a:r>
              <a:rPr lang="en-US" dirty="0" smtClean="0"/>
              <a:t> on MAC</a:t>
            </a:r>
            <a:endParaRPr lang="en-US" dirty="0"/>
          </a:p>
          <a:p>
            <a:r>
              <a:rPr lang="en-US" dirty="0" smtClean="0"/>
              <a:t>Claim 75% of code can be common (maybe)</a:t>
            </a:r>
          </a:p>
          <a:p>
            <a:r>
              <a:rPr lang="en-US" dirty="0" smtClean="0"/>
              <a:t>Claim common UI (not that I could find)</a:t>
            </a:r>
          </a:p>
          <a:p>
            <a:r>
              <a:rPr lang="en-US" dirty="0" smtClean="0"/>
              <a:t>Very thorough </a:t>
            </a:r>
            <a:r>
              <a:rPr lang="en-US" dirty="0" err="1" smtClean="0"/>
              <a:t>ObjC</a:t>
            </a:r>
            <a:r>
              <a:rPr lang="en-US" dirty="0" smtClean="0"/>
              <a:t> support (and docs)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03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948</Words>
  <Application>Microsoft Macintosh PowerPoint</Application>
  <PresentationFormat>On-screen Show (4:3)</PresentationFormat>
  <Paragraphs>184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Xamarin for Mobile App Development</vt:lpstr>
      <vt:lpstr>Agenda</vt:lpstr>
      <vt:lpstr>VITA (vitasa.org)</vt:lpstr>
      <vt:lpstr>Requirements (gathered from Coalition)</vt:lpstr>
      <vt:lpstr>VITA SA App High Level</vt:lpstr>
      <vt:lpstr>Mobile App: Lot of screens</vt:lpstr>
      <vt:lpstr>Basic App Design</vt:lpstr>
      <vt:lpstr>Development Options</vt:lpstr>
      <vt:lpstr>Xamarin</vt:lpstr>
      <vt:lpstr>Good</vt:lpstr>
      <vt:lpstr>No So Good - 1</vt:lpstr>
      <vt:lpstr>No So Good - 2</vt:lpstr>
      <vt:lpstr>Constraint Editing Mode</vt:lpstr>
      <vt:lpstr>Ugly</vt:lpstr>
      <vt:lpstr>Manually Set Page Transitions!</vt:lpstr>
      <vt:lpstr>A Word on Releases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15</cp:revision>
  <dcterms:created xsi:type="dcterms:W3CDTF">2018-08-17T16:29:53Z</dcterms:created>
  <dcterms:modified xsi:type="dcterms:W3CDTF">2018-08-21T20:08:53Z</dcterms:modified>
</cp:coreProperties>
</file>